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7" r:id="rId2"/>
    <p:sldId id="287" r:id="rId3"/>
    <p:sldId id="256" r:id="rId4"/>
    <p:sldId id="260" r:id="rId5"/>
    <p:sldId id="278" r:id="rId6"/>
    <p:sldId id="279" r:id="rId7"/>
    <p:sldId id="280" r:id="rId8"/>
    <p:sldId id="267" r:id="rId9"/>
    <p:sldId id="272" r:id="rId10"/>
    <p:sldId id="276" r:id="rId11"/>
    <p:sldId id="275" r:id="rId12"/>
    <p:sldId id="274" r:id="rId13"/>
    <p:sldId id="273" r:id="rId14"/>
    <p:sldId id="271" r:id="rId15"/>
    <p:sldId id="270" r:id="rId16"/>
    <p:sldId id="269" r:id="rId17"/>
    <p:sldId id="277" r:id="rId18"/>
    <p:sldId id="265" r:id="rId19"/>
    <p:sldId id="261" r:id="rId20"/>
    <p:sldId id="262" r:id="rId21"/>
    <p:sldId id="263" r:id="rId22"/>
    <p:sldId id="264" r:id="rId23"/>
    <p:sldId id="281" r:id="rId24"/>
    <p:sldId id="259" r:id="rId25"/>
    <p:sldId id="290" r:id="rId26"/>
    <p:sldId id="289" r:id="rId27"/>
    <p:sldId id="283" r:id="rId28"/>
    <p:sldId id="284" r:id="rId29"/>
    <p:sldId id="285" r:id="rId30"/>
    <p:sldId id="286" r:id="rId31"/>
    <p:sldId id="288" r:id="rId32"/>
    <p:sldId id="282" r:id="rId33"/>
    <p:sldId id="266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B7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A06E91-C3E3-462C-A363-283E5A880725}" type="doc">
      <dgm:prSet loTypeId="urn:microsoft.com/office/officeart/2008/layout/VerticalCurvedLis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de-DE"/>
        </a:p>
      </dgm:t>
    </dgm:pt>
    <dgm:pt modelId="{92FAC171-6CA4-4381-8173-A0C5FF5334CE}">
      <dgm:prSet phldrT="[Text]"/>
      <dgm:spPr/>
      <dgm:t>
        <a:bodyPr/>
        <a:lstStyle/>
        <a:p>
          <a:r>
            <a:rPr lang="de-DE" dirty="0" smtClean="0"/>
            <a:t>Technik</a:t>
          </a:r>
          <a:endParaRPr lang="de-DE" dirty="0"/>
        </a:p>
      </dgm:t>
    </dgm:pt>
    <dgm:pt modelId="{00DB6075-033B-4DF3-A95F-97F248B0B348}" type="parTrans" cxnId="{314180FC-9E29-4C77-9670-8AC969821D11}">
      <dgm:prSet/>
      <dgm:spPr/>
      <dgm:t>
        <a:bodyPr/>
        <a:lstStyle/>
        <a:p>
          <a:endParaRPr lang="de-DE"/>
        </a:p>
      </dgm:t>
    </dgm:pt>
    <dgm:pt modelId="{CE614898-25FD-4004-A8B1-E73EF8356167}" type="sibTrans" cxnId="{314180FC-9E29-4C77-9670-8AC969821D11}">
      <dgm:prSet/>
      <dgm:spPr>
        <a:ln w="38100">
          <a:solidFill>
            <a:schemeClr val="accent6"/>
          </a:solidFill>
        </a:ln>
      </dgm:spPr>
      <dgm:t>
        <a:bodyPr/>
        <a:lstStyle/>
        <a:p>
          <a:endParaRPr lang="de-DE"/>
        </a:p>
      </dgm:t>
    </dgm:pt>
    <dgm:pt modelId="{94EC2794-F1F1-4424-A7E9-6A5A69829394}">
      <dgm:prSet phldrT="[Text]"/>
      <dgm:spPr/>
      <dgm:t>
        <a:bodyPr/>
        <a:lstStyle/>
        <a:p>
          <a:r>
            <a:rPr lang="de-DE" dirty="0" smtClean="0"/>
            <a:t>Umsetzungen</a:t>
          </a:r>
          <a:endParaRPr lang="de-DE" dirty="0"/>
        </a:p>
      </dgm:t>
    </dgm:pt>
    <dgm:pt modelId="{60D6D0E0-4CE0-4101-854C-EE53C2BADF09}" type="parTrans" cxnId="{C7A1CB2D-8688-4D5E-A425-01958A4C9384}">
      <dgm:prSet/>
      <dgm:spPr/>
      <dgm:t>
        <a:bodyPr/>
        <a:lstStyle/>
        <a:p>
          <a:endParaRPr lang="de-DE"/>
        </a:p>
      </dgm:t>
    </dgm:pt>
    <dgm:pt modelId="{B6FEAFBC-3C31-44B9-A613-17821C2ECE2F}" type="sibTrans" cxnId="{C7A1CB2D-8688-4D5E-A425-01958A4C9384}">
      <dgm:prSet/>
      <dgm:spPr/>
      <dgm:t>
        <a:bodyPr/>
        <a:lstStyle/>
        <a:p>
          <a:endParaRPr lang="de-DE"/>
        </a:p>
      </dgm:t>
    </dgm:pt>
    <dgm:pt modelId="{CE6818BC-DC53-4838-9C8D-9A31F774C4EF}">
      <dgm:prSet phldrT="[Text]"/>
      <dgm:spPr/>
      <dgm:t>
        <a:bodyPr/>
        <a:lstStyle/>
        <a:p>
          <a:r>
            <a:rPr lang="de-DE" dirty="0" smtClean="0"/>
            <a:t>Vorhaben</a:t>
          </a:r>
          <a:endParaRPr lang="de-DE" dirty="0"/>
        </a:p>
      </dgm:t>
    </dgm:pt>
    <dgm:pt modelId="{CE30CE66-07CC-421B-9E13-57C9043CFF8E}" type="parTrans" cxnId="{88492F77-2F06-4138-AE5B-15AF49E2D5BE}">
      <dgm:prSet/>
      <dgm:spPr/>
      <dgm:t>
        <a:bodyPr/>
        <a:lstStyle/>
        <a:p>
          <a:endParaRPr lang="de-DE"/>
        </a:p>
      </dgm:t>
    </dgm:pt>
    <dgm:pt modelId="{9E944BF9-48A7-4BD2-8130-1059340DE71C}" type="sibTrans" cxnId="{88492F77-2F06-4138-AE5B-15AF49E2D5BE}">
      <dgm:prSet/>
      <dgm:spPr/>
      <dgm:t>
        <a:bodyPr/>
        <a:lstStyle/>
        <a:p>
          <a:endParaRPr lang="de-DE"/>
        </a:p>
      </dgm:t>
    </dgm:pt>
    <dgm:pt modelId="{3017E37E-DB0F-4DE6-B959-C0B85F5DF060}">
      <dgm:prSet phldrT="[Text]"/>
      <dgm:spPr/>
      <dgm:t>
        <a:bodyPr/>
        <a:lstStyle/>
        <a:p>
          <a:r>
            <a:rPr lang="de-DE" dirty="0" smtClean="0"/>
            <a:t>Beispiele</a:t>
          </a:r>
          <a:endParaRPr lang="de-DE" dirty="0"/>
        </a:p>
      </dgm:t>
    </dgm:pt>
    <dgm:pt modelId="{53A8EE22-636B-4A59-940A-501A534AF3A4}" type="parTrans" cxnId="{3517CBAD-0105-442D-AB69-EFE5E4C4E59C}">
      <dgm:prSet/>
      <dgm:spPr/>
      <dgm:t>
        <a:bodyPr/>
        <a:lstStyle/>
        <a:p>
          <a:endParaRPr lang="de-DE"/>
        </a:p>
      </dgm:t>
    </dgm:pt>
    <dgm:pt modelId="{0235F0EE-F936-4D32-872B-EDBA0D2FC44B}" type="sibTrans" cxnId="{3517CBAD-0105-442D-AB69-EFE5E4C4E59C}">
      <dgm:prSet/>
      <dgm:spPr/>
      <dgm:t>
        <a:bodyPr/>
        <a:lstStyle/>
        <a:p>
          <a:endParaRPr lang="de-DE"/>
        </a:p>
      </dgm:t>
    </dgm:pt>
    <dgm:pt modelId="{31BB7DC3-3E7E-48DD-A6CD-5360798B07FA}" type="pres">
      <dgm:prSet presAssocID="{46A06E91-C3E3-462C-A363-283E5A88072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de-DE"/>
        </a:p>
      </dgm:t>
    </dgm:pt>
    <dgm:pt modelId="{CDDA4EB8-3975-43B4-933F-B3C9110F0F82}" type="pres">
      <dgm:prSet presAssocID="{46A06E91-C3E3-462C-A363-283E5A880725}" presName="Name1" presStyleCnt="0"/>
      <dgm:spPr/>
    </dgm:pt>
    <dgm:pt modelId="{7BDB0DD4-454C-40E3-A256-95D51FD8DC90}" type="pres">
      <dgm:prSet presAssocID="{46A06E91-C3E3-462C-A363-283E5A880725}" presName="cycle" presStyleCnt="0"/>
      <dgm:spPr/>
    </dgm:pt>
    <dgm:pt modelId="{56A04AF4-0510-4A76-B355-0F65CB2438F6}" type="pres">
      <dgm:prSet presAssocID="{46A06E91-C3E3-462C-A363-283E5A880725}" presName="srcNode" presStyleLbl="node1" presStyleIdx="0" presStyleCnt="4"/>
      <dgm:spPr/>
    </dgm:pt>
    <dgm:pt modelId="{DE95B7CC-AB43-4ADD-96B5-054FED80294D}" type="pres">
      <dgm:prSet presAssocID="{46A06E91-C3E3-462C-A363-283E5A880725}" presName="conn" presStyleLbl="parChTrans1D2" presStyleIdx="0" presStyleCnt="1"/>
      <dgm:spPr/>
      <dgm:t>
        <a:bodyPr/>
        <a:lstStyle/>
        <a:p>
          <a:endParaRPr lang="de-DE"/>
        </a:p>
      </dgm:t>
    </dgm:pt>
    <dgm:pt modelId="{F8F6BDE7-5D22-48E2-ACE7-D9B248567FC2}" type="pres">
      <dgm:prSet presAssocID="{46A06E91-C3E3-462C-A363-283E5A880725}" presName="extraNode" presStyleLbl="node1" presStyleIdx="0" presStyleCnt="4"/>
      <dgm:spPr/>
    </dgm:pt>
    <dgm:pt modelId="{7AAB2776-B911-403E-B9FE-D47CAFFA339C}" type="pres">
      <dgm:prSet presAssocID="{46A06E91-C3E3-462C-A363-283E5A880725}" presName="dstNode" presStyleLbl="node1" presStyleIdx="0" presStyleCnt="4"/>
      <dgm:spPr/>
    </dgm:pt>
    <dgm:pt modelId="{1FF70C20-B966-4556-8A31-B4F613ADB8B9}" type="pres">
      <dgm:prSet presAssocID="{3017E37E-DB0F-4DE6-B959-C0B85F5DF060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B0F7A28-8A85-4C4C-B2E3-EEAA41712F24}" type="pres">
      <dgm:prSet presAssocID="{3017E37E-DB0F-4DE6-B959-C0B85F5DF060}" presName="accent_1" presStyleCnt="0"/>
      <dgm:spPr/>
    </dgm:pt>
    <dgm:pt modelId="{D7A9C4D7-FFE7-4BB4-8A34-44E570319BC6}" type="pres">
      <dgm:prSet presAssocID="{3017E37E-DB0F-4DE6-B959-C0B85F5DF060}" presName="accentRepeatNode" presStyleLbl="solidFgAcc1" presStyleIdx="0" presStyleCnt="4"/>
      <dgm:spPr/>
    </dgm:pt>
    <dgm:pt modelId="{1F74C524-7ADC-4FC5-9869-4E4CB46F0D6E}" type="pres">
      <dgm:prSet presAssocID="{92FAC171-6CA4-4381-8173-A0C5FF5334CE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CC7EA0C-B5B1-4A1D-8C28-D4D46F69C4E0}" type="pres">
      <dgm:prSet presAssocID="{92FAC171-6CA4-4381-8173-A0C5FF5334CE}" presName="accent_2" presStyleCnt="0"/>
      <dgm:spPr/>
    </dgm:pt>
    <dgm:pt modelId="{558DDA2C-B531-4267-B386-2D9EEF46A044}" type="pres">
      <dgm:prSet presAssocID="{92FAC171-6CA4-4381-8173-A0C5FF5334CE}" presName="accentRepeatNode" presStyleLbl="solidFgAcc1" presStyleIdx="1" presStyleCnt="4"/>
      <dgm:spPr>
        <a:ln w="38100">
          <a:solidFill>
            <a:schemeClr val="accent6"/>
          </a:solidFill>
        </a:ln>
      </dgm:spPr>
      <dgm:t>
        <a:bodyPr/>
        <a:lstStyle/>
        <a:p>
          <a:endParaRPr lang="de-DE"/>
        </a:p>
      </dgm:t>
    </dgm:pt>
    <dgm:pt modelId="{83739BDB-8419-4CFE-B3CD-175517FEADFB}" type="pres">
      <dgm:prSet presAssocID="{94EC2794-F1F1-4424-A7E9-6A5A69829394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5853D0B-EEF4-4429-A2A6-E56519B89F7B}" type="pres">
      <dgm:prSet presAssocID="{94EC2794-F1F1-4424-A7E9-6A5A69829394}" presName="accent_3" presStyleCnt="0"/>
      <dgm:spPr/>
    </dgm:pt>
    <dgm:pt modelId="{8E81D437-4AF7-441F-B0B1-38D123F88353}" type="pres">
      <dgm:prSet presAssocID="{94EC2794-F1F1-4424-A7E9-6A5A69829394}" presName="accentRepeatNode" presStyleLbl="solidFgAcc1" presStyleIdx="2" presStyleCnt="4"/>
      <dgm:spPr>
        <a:ln w="38100">
          <a:solidFill>
            <a:schemeClr val="accent6"/>
          </a:solidFill>
        </a:ln>
      </dgm:spPr>
      <dgm:t>
        <a:bodyPr/>
        <a:lstStyle/>
        <a:p>
          <a:endParaRPr lang="de-DE"/>
        </a:p>
      </dgm:t>
    </dgm:pt>
    <dgm:pt modelId="{4CF353C9-9F18-44E5-957D-75816B1B6ABD}" type="pres">
      <dgm:prSet presAssocID="{CE6818BC-DC53-4838-9C8D-9A31F774C4E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BBE6719-A286-4298-9295-8413298ED577}" type="pres">
      <dgm:prSet presAssocID="{CE6818BC-DC53-4838-9C8D-9A31F774C4EF}" presName="accent_4" presStyleCnt="0"/>
      <dgm:spPr/>
    </dgm:pt>
    <dgm:pt modelId="{367D7A56-06C1-4B1D-AF85-266FB82B3E57}" type="pres">
      <dgm:prSet presAssocID="{CE6818BC-DC53-4838-9C8D-9A31F774C4EF}" presName="accentRepeatNode" presStyleLbl="solidFgAcc1" presStyleIdx="3" presStyleCnt="4"/>
      <dgm:spPr>
        <a:ln w="38100">
          <a:solidFill>
            <a:schemeClr val="accent6"/>
          </a:solidFill>
        </a:ln>
      </dgm:spPr>
      <dgm:t>
        <a:bodyPr/>
        <a:lstStyle/>
        <a:p>
          <a:endParaRPr lang="de-DE"/>
        </a:p>
      </dgm:t>
    </dgm:pt>
  </dgm:ptLst>
  <dgm:cxnLst>
    <dgm:cxn modelId="{8D81965F-BC4B-44FA-AFDC-7F70209B66D8}" type="presOf" srcId="{3017E37E-DB0F-4DE6-B959-C0B85F5DF060}" destId="{1FF70C20-B966-4556-8A31-B4F613ADB8B9}" srcOrd="0" destOrd="0" presId="urn:microsoft.com/office/officeart/2008/layout/VerticalCurvedList"/>
    <dgm:cxn modelId="{88492F77-2F06-4138-AE5B-15AF49E2D5BE}" srcId="{46A06E91-C3E3-462C-A363-283E5A880725}" destId="{CE6818BC-DC53-4838-9C8D-9A31F774C4EF}" srcOrd="3" destOrd="0" parTransId="{CE30CE66-07CC-421B-9E13-57C9043CFF8E}" sibTransId="{9E944BF9-48A7-4BD2-8130-1059340DE71C}"/>
    <dgm:cxn modelId="{C7A1CB2D-8688-4D5E-A425-01958A4C9384}" srcId="{46A06E91-C3E3-462C-A363-283E5A880725}" destId="{94EC2794-F1F1-4424-A7E9-6A5A69829394}" srcOrd="2" destOrd="0" parTransId="{60D6D0E0-4CE0-4101-854C-EE53C2BADF09}" sibTransId="{B6FEAFBC-3C31-44B9-A613-17821C2ECE2F}"/>
    <dgm:cxn modelId="{314180FC-9E29-4C77-9670-8AC969821D11}" srcId="{46A06E91-C3E3-462C-A363-283E5A880725}" destId="{92FAC171-6CA4-4381-8173-A0C5FF5334CE}" srcOrd="1" destOrd="0" parTransId="{00DB6075-033B-4DF3-A95F-97F248B0B348}" sibTransId="{CE614898-25FD-4004-A8B1-E73EF8356167}"/>
    <dgm:cxn modelId="{BDE59440-EDC3-48DC-B022-4A4FE431EA61}" type="presOf" srcId="{94EC2794-F1F1-4424-A7E9-6A5A69829394}" destId="{83739BDB-8419-4CFE-B3CD-175517FEADFB}" srcOrd="0" destOrd="0" presId="urn:microsoft.com/office/officeart/2008/layout/VerticalCurvedList"/>
    <dgm:cxn modelId="{BA4036DE-50B9-45C9-9F29-4FA2DD87D412}" type="presOf" srcId="{CE6818BC-DC53-4838-9C8D-9A31F774C4EF}" destId="{4CF353C9-9F18-44E5-957D-75816B1B6ABD}" srcOrd="0" destOrd="0" presId="urn:microsoft.com/office/officeart/2008/layout/VerticalCurvedList"/>
    <dgm:cxn modelId="{73C77A6D-143A-4434-8070-5885EDD11624}" type="presOf" srcId="{0235F0EE-F936-4D32-872B-EDBA0D2FC44B}" destId="{DE95B7CC-AB43-4ADD-96B5-054FED80294D}" srcOrd="0" destOrd="0" presId="urn:microsoft.com/office/officeart/2008/layout/VerticalCurvedList"/>
    <dgm:cxn modelId="{6D51923A-A915-4F7B-A951-BF6BFE799E46}" type="presOf" srcId="{46A06E91-C3E3-462C-A363-283E5A880725}" destId="{31BB7DC3-3E7E-48DD-A6CD-5360798B07FA}" srcOrd="0" destOrd="0" presId="urn:microsoft.com/office/officeart/2008/layout/VerticalCurvedList"/>
    <dgm:cxn modelId="{0AAAFC82-A85E-4F64-8A27-D3DE608A9618}" type="presOf" srcId="{92FAC171-6CA4-4381-8173-A0C5FF5334CE}" destId="{1F74C524-7ADC-4FC5-9869-4E4CB46F0D6E}" srcOrd="0" destOrd="0" presId="urn:microsoft.com/office/officeart/2008/layout/VerticalCurvedList"/>
    <dgm:cxn modelId="{3517CBAD-0105-442D-AB69-EFE5E4C4E59C}" srcId="{46A06E91-C3E3-462C-A363-283E5A880725}" destId="{3017E37E-DB0F-4DE6-B959-C0B85F5DF060}" srcOrd="0" destOrd="0" parTransId="{53A8EE22-636B-4A59-940A-501A534AF3A4}" sibTransId="{0235F0EE-F936-4D32-872B-EDBA0D2FC44B}"/>
    <dgm:cxn modelId="{5E305E27-C3D6-4D5F-A14F-418E37D82448}" type="presParOf" srcId="{31BB7DC3-3E7E-48DD-A6CD-5360798B07FA}" destId="{CDDA4EB8-3975-43B4-933F-B3C9110F0F82}" srcOrd="0" destOrd="0" presId="urn:microsoft.com/office/officeart/2008/layout/VerticalCurvedList"/>
    <dgm:cxn modelId="{E06DD336-5263-480B-96F9-061E155B518D}" type="presParOf" srcId="{CDDA4EB8-3975-43B4-933F-B3C9110F0F82}" destId="{7BDB0DD4-454C-40E3-A256-95D51FD8DC90}" srcOrd="0" destOrd="0" presId="urn:microsoft.com/office/officeart/2008/layout/VerticalCurvedList"/>
    <dgm:cxn modelId="{701E6B45-D622-4A93-9897-7276D303838B}" type="presParOf" srcId="{7BDB0DD4-454C-40E3-A256-95D51FD8DC90}" destId="{56A04AF4-0510-4A76-B355-0F65CB2438F6}" srcOrd="0" destOrd="0" presId="urn:microsoft.com/office/officeart/2008/layout/VerticalCurvedList"/>
    <dgm:cxn modelId="{F5F9A12A-2E90-4788-8A7E-44155B2E65E7}" type="presParOf" srcId="{7BDB0DD4-454C-40E3-A256-95D51FD8DC90}" destId="{DE95B7CC-AB43-4ADD-96B5-054FED80294D}" srcOrd="1" destOrd="0" presId="urn:microsoft.com/office/officeart/2008/layout/VerticalCurvedList"/>
    <dgm:cxn modelId="{E50D1B0B-6445-4055-B452-A18BFB8E78A8}" type="presParOf" srcId="{7BDB0DD4-454C-40E3-A256-95D51FD8DC90}" destId="{F8F6BDE7-5D22-48E2-ACE7-D9B248567FC2}" srcOrd="2" destOrd="0" presId="urn:microsoft.com/office/officeart/2008/layout/VerticalCurvedList"/>
    <dgm:cxn modelId="{F96ADB95-91B3-44D3-ACEC-C61CAF739612}" type="presParOf" srcId="{7BDB0DD4-454C-40E3-A256-95D51FD8DC90}" destId="{7AAB2776-B911-403E-B9FE-D47CAFFA339C}" srcOrd="3" destOrd="0" presId="urn:microsoft.com/office/officeart/2008/layout/VerticalCurvedList"/>
    <dgm:cxn modelId="{C39A0781-4A23-426F-BA4B-98A9679CC8F9}" type="presParOf" srcId="{CDDA4EB8-3975-43B4-933F-B3C9110F0F82}" destId="{1FF70C20-B966-4556-8A31-B4F613ADB8B9}" srcOrd="1" destOrd="0" presId="urn:microsoft.com/office/officeart/2008/layout/VerticalCurvedList"/>
    <dgm:cxn modelId="{D2879582-CF40-441B-9AF4-0ECFB07638C7}" type="presParOf" srcId="{CDDA4EB8-3975-43B4-933F-B3C9110F0F82}" destId="{BB0F7A28-8A85-4C4C-B2E3-EEAA41712F24}" srcOrd="2" destOrd="0" presId="urn:microsoft.com/office/officeart/2008/layout/VerticalCurvedList"/>
    <dgm:cxn modelId="{1ED3EA22-6C60-4EEF-B1C5-46FCEED4AC5E}" type="presParOf" srcId="{BB0F7A28-8A85-4C4C-B2E3-EEAA41712F24}" destId="{D7A9C4D7-FFE7-4BB4-8A34-44E570319BC6}" srcOrd="0" destOrd="0" presId="urn:microsoft.com/office/officeart/2008/layout/VerticalCurvedList"/>
    <dgm:cxn modelId="{0B489D7F-13D3-4ECF-B716-078A765CA1C0}" type="presParOf" srcId="{CDDA4EB8-3975-43B4-933F-B3C9110F0F82}" destId="{1F74C524-7ADC-4FC5-9869-4E4CB46F0D6E}" srcOrd="3" destOrd="0" presId="urn:microsoft.com/office/officeart/2008/layout/VerticalCurvedList"/>
    <dgm:cxn modelId="{C2FAB59E-3F36-47C0-BDBD-C00DEBBD272F}" type="presParOf" srcId="{CDDA4EB8-3975-43B4-933F-B3C9110F0F82}" destId="{2CC7EA0C-B5B1-4A1D-8C28-D4D46F69C4E0}" srcOrd="4" destOrd="0" presId="urn:microsoft.com/office/officeart/2008/layout/VerticalCurvedList"/>
    <dgm:cxn modelId="{1D05B25D-6675-43F7-9386-F96169A4141B}" type="presParOf" srcId="{2CC7EA0C-B5B1-4A1D-8C28-D4D46F69C4E0}" destId="{558DDA2C-B531-4267-B386-2D9EEF46A044}" srcOrd="0" destOrd="0" presId="urn:microsoft.com/office/officeart/2008/layout/VerticalCurvedList"/>
    <dgm:cxn modelId="{FA022DC5-6884-4979-B3F0-B6C845FE1A82}" type="presParOf" srcId="{CDDA4EB8-3975-43B4-933F-B3C9110F0F82}" destId="{83739BDB-8419-4CFE-B3CD-175517FEADFB}" srcOrd="5" destOrd="0" presId="urn:microsoft.com/office/officeart/2008/layout/VerticalCurvedList"/>
    <dgm:cxn modelId="{070FAAA6-24AC-4830-88FA-AB2DD8B32EA7}" type="presParOf" srcId="{CDDA4EB8-3975-43B4-933F-B3C9110F0F82}" destId="{F5853D0B-EEF4-4429-A2A6-E56519B89F7B}" srcOrd="6" destOrd="0" presId="urn:microsoft.com/office/officeart/2008/layout/VerticalCurvedList"/>
    <dgm:cxn modelId="{5C828129-FB0D-4930-BF35-8DB54E556116}" type="presParOf" srcId="{F5853D0B-EEF4-4429-A2A6-E56519B89F7B}" destId="{8E81D437-4AF7-441F-B0B1-38D123F88353}" srcOrd="0" destOrd="0" presId="urn:microsoft.com/office/officeart/2008/layout/VerticalCurvedList"/>
    <dgm:cxn modelId="{BA753B7C-8040-44F3-B68D-4BB8C12B7D11}" type="presParOf" srcId="{CDDA4EB8-3975-43B4-933F-B3C9110F0F82}" destId="{4CF353C9-9F18-44E5-957D-75816B1B6ABD}" srcOrd="7" destOrd="0" presId="urn:microsoft.com/office/officeart/2008/layout/VerticalCurvedList"/>
    <dgm:cxn modelId="{D6910200-3A04-4EEC-B285-8A0610186F73}" type="presParOf" srcId="{CDDA4EB8-3975-43B4-933F-B3C9110F0F82}" destId="{1BBE6719-A286-4298-9295-8413298ED577}" srcOrd="8" destOrd="0" presId="urn:microsoft.com/office/officeart/2008/layout/VerticalCurvedList"/>
    <dgm:cxn modelId="{3FE6C7E7-45FD-4A13-8D5D-C952B211B7BA}" type="presParOf" srcId="{1BBE6719-A286-4298-9295-8413298ED577}" destId="{367D7A56-06C1-4B1D-AF85-266FB82B3E5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40F65D-61A7-48AA-BCBD-0A6525107AAF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D821E-A7A4-4DD8-9A9E-F716200C14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68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88764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49662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60225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8309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40205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079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5049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98118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18149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2875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7619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51762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02503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73030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71048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34549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36299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99240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57427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57088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66589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188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09432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71300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17344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93810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592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8940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8410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055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116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21041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6D821E-A7A4-4DD8-9A9E-F716200C141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537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2578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307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3348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252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866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392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9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198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7644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7629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8709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91193-43EF-40A2-B840-C047D8290814}" type="datetimeFigureOut">
              <a:rPr lang="de-DE" smtClean="0"/>
              <a:t>03.07.2014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D59EC-C421-4AC4-95E5-9AEC9C92C9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2932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0icAaT8YoA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g"/><Relationship Id="rId5" Type="http://schemas.openxmlformats.org/officeDocument/2006/relationships/image" Target="../media/image19.jpg"/><Relationship Id="rId4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hyperlink" Target="http://www.neocomputer.org/projects/donut/donut_c.html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://www.realtimerendering.com/erich/udacity/exercises/unit3_toon_solution3.htm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ro.me/tech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amestar.de/specials/spiele/2310172/cel_shading_spiele_p7.html" TargetMode="External"/><Relationship Id="rId3" Type="http://schemas.openxmlformats.org/officeDocument/2006/relationships/hyperlink" Target="http://www.gamestar.de/specials/spiele/2310172/cel_shading_spiele_p2.html" TargetMode="External"/><Relationship Id="rId7" Type="http://schemas.openxmlformats.org/officeDocument/2006/relationships/hyperlink" Target="http://www.gamestar.de/specials/spiele/2310172/cel_shading_spiele_p6.html" TargetMode="External"/><Relationship Id="rId12" Type="http://schemas.openxmlformats.org/officeDocument/2006/relationships/hyperlink" Target="https://www.youtube.com/watch?v=J0icAaT8YoA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gamestar.de/specials/spiele/2310172/cel_shading_spiele_p5.html" TargetMode="External"/><Relationship Id="rId11" Type="http://schemas.openxmlformats.org/officeDocument/2006/relationships/hyperlink" Target="http://www.gamestar.de/specials/spiele/2310172/cel_shading_spiele_p10.html" TargetMode="External"/><Relationship Id="rId5" Type="http://schemas.openxmlformats.org/officeDocument/2006/relationships/hyperlink" Target="http://www.gamestar.de/specials/spiele/2310172/cel_shading_spiele_p4.html" TargetMode="External"/><Relationship Id="rId10" Type="http://schemas.openxmlformats.org/officeDocument/2006/relationships/hyperlink" Target="http://www.gamestar.de/specials/spiele/2310172/cel_shading_spiele_p9.html" TargetMode="External"/><Relationship Id="rId4" Type="http://schemas.openxmlformats.org/officeDocument/2006/relationships/hyperlink" Target="http://www.gamestar.de/specials/spiele/2310172/cel_shading_spiele_p3.html" TargetMode="External"/><Relationship Id="rId9" Type="http://schemas.openxmlformats.org/officeDocument/2006/relationships/hyperlink" Target="http://www.gamestar.de/specials/spiele/2310172/cel_shading_spiele_p8.html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amestar.de/specials/spiele/2310172/cel_shading_spiele.html" TargetMode="External"/><Relationship Id="rId7" Type="http://schemas.openxmlformats.org/officeDocument/2006/relationships/hyperlink" Target="http://www.realtimerendering.com/erich/udacity/exercises/unit3_toon_solution3.html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neocomputer.org/projects/donut/" TargetMode="External"/><Relationship Id="rId5" Type="http://schemas.openxmlformats.org/officeDocument/2006/relationships/hyperlink" Target="http://learningthreejs.com/data/THREEx/docs/THREEx.CelShader.html" TargetMode="External"/><Relationship Id="rId4" Type="http://schemas.openxmlformats.org/officeDocument/2006/relationships/hyperlink" Target="http://de.wikipedia.org/wiki/Cel_Shadin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0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4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Cel-Shading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1554481" y="1432331"/>
            <a:ext cx="908303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400" dirty="0" smtClean="0"/>
              <a:t>Projektvorschlag zur Prüfungsleistung</a:t>
            </a:r>
          </a:p>
          <a:p>
            <a:pPr algn="ctr"/>
            <a:r>
              <a:rPr lang="de-DE" sz="4400" dirty="0" smtClean="0"/>
              <a:t>Visuelle Effekte SoSe14</a:t>
            </a:r>
            <a:endParaRPr lang="de-DE" sz="4400" dirty="0"/>
          </a:p>
        </p:txBody>
      </p:sp>
      <p:pic>
        <p:nvPicPr>
          <p:cNvPr id="5325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49070" y="2981633"/>
            <a:ext cx="6893861" cy="2585198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597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10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Spiele: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Ultimate </a:t>
            </a:r>
            <a:r>
              <a:rPr lang="de-DE" b="1" dirty="0" smtClean="0"/>
              <a:t>Spider-Man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XIII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Street Fighter </a:t>
            </a:r>
            <a:r>
              <a:rPr lang="de-DE" b="1" dirty="0" smtClean="0"/>
              <a:t>4</a:t>
            </a:r>
          </a:p>
          <a:p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25" y="1286456"/>
            <a:ext cx="7606665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62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11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Spiele: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Ultimate </a:t>
            </a:r>
            <a:r>
              <a:rPr lang="de-DE" b="1" dirty="0" smtClean="0"/>
              <a:t>Spider-Man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XIII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Street Fighter </a:t>
            </a:r>
            <a:r>
              <a:rPr lang="de-DE" b="1" dirty="0" smtClean="0"/>
              <a:t>4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Prince </a:t>
            </a:r>
            <a:r>
              <a:rPr lang="de-DE" b="1" dirty="0" err="1" smtClean="0"/>
              <a:t>of</a:t>
            </a:r>
            <a:r>
              <a:rPr lang="de-DE" b="1" dirty="0" smtClean="0"/>
              <a:t> </a:t>
            </a:r>
            <a:r>
              <a:rPr lang="de-DE" b="1" dirty="0" err="1" smtClean="0"/>
              <a:t>Persia</a:t>
            </a:r>
            <a:endParaRPr lang="en-US" b="1" dirty="0" smtClean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25" y="1286456"/>
            <a:ext cx="7606665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53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12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Spiele: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Ultimate </a:t>
            </a:r>
            <a:r>
              <a:rPr lang="de-DE" b="1" dirty="0" smtClean="0"/>
              <a:t>Spider-Man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XIII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Street Fighter </a:t>
            </a:r>
            <a:r>
              <a:rPr lang="de-DE" b="1" dirty="0" smtClean="0"/>
              <a:t>4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Prince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Persia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Silverfall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en-US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25" y="1286456"/>
            <a:ext cx="7606665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2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13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Spiele: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Ultimate </a:t>
            </a:r>
            <a:r>
              <a:rPr lang="de-DE" b="1" dirty="0" smtClean="0"/>
              <a:t>Spider-Man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XIII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Street Fighter </a:t>
            </a:r>
            <a:r>
              <a:rPr lang="de-DE" b="1" dirty="0" smtClean="0"/>
              <a:t>4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Prince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Persia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de-DE" b="1" dirty="0" err="1"/>
              <a:t>Silverfall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X-Men Legends 2: Rise of </a:t>
            </a:r>
            <a:r>
              <a:rPr lang="en-US" b="1" dirty="0" smtClean="0"/>
              <a:t>Apocalypse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en-US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25" y="1286456"/>
            <a:ext cx="7606665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7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14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Spiele: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Ultimate </a:t>
            </a:r>
            <a:r>
              <a:rPr lang="de-DE" b="1" dirty="0" smtClean="0"/>
              <a:t>Spider-Man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XIII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Street Fighter </a:t>
            </a:r>
            <a:r>
              <a:rPr lang="de-DE" b="1" dirty="0" smtClean="0"/>
              <a:t>4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Prince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Persia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de-DE" b="1" dirty="0" err="1"/>
              <a:t>Silverfall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X-Men Legends 2: Rise of Apocalypse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Borderlands</a:t>
            </a:r>
            <a:endParaRPr lang="de-DE" b="1" dirty="0" smtClean="0"/>
          </a:p>
          <a:p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en-US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25" y="1286456"/>
            <a:ext cx="7606665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61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15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Spiele: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Ultimate </a:t>
            </a:r>
            <a:r>
              <a:rPr lang="de-DE" b="1" dirty="0" smtClean="0"/>
              <a:t>Spider-Man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XIII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Street Fighter </a:t>
            </a:r>
            <a:r>
              <a:rPr lang="de-DE" b="1" dirty="0" smtClean="0"/>
              <a:t>4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Prince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Persia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de-DE" b="1" dirty="0" err="1"/>
              <a:t>Silverfall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X-Men Legends 2: Rise of Apocalypse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Borderlands</a:t>
            </a:r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r>
              <a:rPr lang="de-DE" b="1" dirty="0" err="1"/>
              <a:t>Merchants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smtClean="0"/>
              <a:t>Brooklyn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en-US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24" y="1286455"/>
            <a:ext cx="7606665" cy="4285089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0" r="5378"/>
          <a:stretch/>
        </p:blipFill>
        <p:spPr>
          <a:xfrm>
            <a:off x="5055326" y="1286456"/>
            <a:ext cx="6818811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71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16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Spiele: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Ultimate </a:t>
            </a:r>
            <a:r>
              <a:rPr lang="de-DE" b="1" dirty="0" smtClean="0"/>
              <a:t>Spider-Man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XIII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Street Fighter </a:t>
            </a:r>
            <a:r>
              <a:rPr lang="de-DE" b="1" dirty="0" smtClean="0"/>
              <a:t>4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Prince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Persia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de-DE" b="1" dirty="0" err="1"/>
              <a:t>Silverfall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X-Men Legends 2: Rise of Apocalypse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Borderlands</a:t>
            </a:r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r>
              <a:rPr lang="de-DE" b="1" dirty="0" err="1"/>
              <a:t>Merchants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Brooklyn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Champions </a:t>
            </a:r>
            <a:r>
              <a:rPr lang="de-DE" b="1" dirty="0" smtClean="0"/>
              <a:t>Online</a:t>
            </a:r>
          </a:p>
          <a:p>
            <a:r>
              <a:rPr lang="de-DE" b="1" dirty="0" smtClean="0"/>
              <a:t>      etc.</a:t>
            </a:r>
            <a:endParaRPr lang="de-DE" b="1" dirty="0"/>
          </a:p>
          <a:p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en-US" b="1" dirty="0"/>
          </a:p>
          <a:p>
            <a:pPr marL="342900" indent="-342900">
              <a:buFont typeface="+mj-lt"/>
              <a:buAutoNum type="arabicPeriod"/>
            </a:pP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0" r="5549"/>
          <a:stretch/>
        </p:blipFill>
        <p:spPr>
          <a:xfrm>
            <a:off x="5055326" y="1286456"/>
            <a:ext cx="6805748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0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17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3159593" y="5698365"/>
            <a:ext cx="48784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www.youtube.com/watch?v=J0icAaT8YoA</a:t>
            </a:r>
            <a:r>
              <a:rPr lang="de-DE" dirty="0" smtClean="0"/>
              <a:t> 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4"/>
          <a:srcRect l="16875" t="12989" r="38542" b="46436"/>
          <a:stretch/>
        </p:blipFill>
        <p:spPr>
          <a:xfrm>
            <a:off x="1667640" y="1375294"/>
            <a:ext cx="7862356" cy="4323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0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18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Technik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31" y="1460046"/>
            <a:ext cx="5715000" cy="428625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74890" y="1788072"/>
            <a:ext cx="60523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Schritt 1:</a:t>
            </a:r>
            <a:r>
              <a:rPr lang="de-DE" dirty="0" smtClean="0"/>
              <a:t> </a:t>
            </a:r>
            <a:r>
              <a:rPr lang="de-DE" dirty="0"/>
              <a:t>Hier wurde die Szene bereits </a:t>
            </a:r>
            <a:r>
              <a:rPr lang="de-DE" dirty="0" smtClean="0"/>
              <a:t>vom </a:t>
            </a:r>
            <a:r>
              <a:rPr lang="de-DE" dirty="0" err="1"/>
              <a:t>Cel-Shader</a:t>
            </a:r>
            <a:r>
              <a:rPr lang="de-DE" dirty="0"/>
              <a:t> schattiert. Nur die schwarzen Konturlinien fehlen noch.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428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19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Technik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31" y="1460046"/>
            <a:ext cx="5715000" cy="428625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74890" y="1788072"/>
            <a:ext cx="60523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Schritt 1:</a:t>
            </a:r>
            <a:r>
              <a:rPr lang="de-DE" dirty="0" smtClean="0"/>
              <a:t> </a:t>
            </a:r>
            <a:r>
              <a:rPr lang="de-DE" dirty="0"/>
              <a:t>Hier wurde die Szene bereits von </a:t>
            </a:r>
            <a:r>
              <a:rPr lang="de-DE" dirty="0" err="1"/>
              <a:t>Cel-Shader</a:t>
            </a:r>
            <a:r>
              <a:rPr lang="de-DE" dirty="0"/>
              <a:t> schattiert. Nur die schwarzen Konturlinien fehlen noch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Schritt 2</a:t>
            </a:r>
            <a:r>
              <a:rPr lang="de-DE" dirty="0"/>
              <a:t> </a:t>
            </a:r>
            <a:r>
              <a:rPr lang="de-DE" dirty="0" smtClean="0"/>
              <a:t>: Die </a:t>
            </a:r>
            <a:r>
              <a:rPr lang="de-DE" dirty="0"/>
              <a:t>Tiefeninformationen werden in einer Textur temporär gespeichert. Je heller, desto weiter weg.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9932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0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4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Cel-Shading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4890" y="1788072"/>
            <a:ext cx="103717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400" b="1" dirty="0" err="1" smtClean="0"/>
              <a:t>Cel</a:t>
            </a:r>
            <a:r>
              <a:rPr lang="de-DE" sz="4400" b="1" dirty="0" smtClean="0"/>
              <a:t> ≠ </a:t>
            </a:r>
            <a:r>
              <a:rPr lang="de-DE" sz="4400" b="1" dirty="0" err="1" smtClean="0"/>
              <a:t>Cell</a:t>
            </a:r>
            <a:endParaRPr lang="de-DE" b="1" dirty="0" smtClean="0"/>
          </a:p>
          <a:p>
            <a:endParaRPr lang="de-DE" b="1" dirty="0"/>
          </a:p>
          <a:p>
            <a:r>
              <a:rPr lang="de-DE" dirty="0" err="1" smtClean="0"/>
              <a:t>Cel</a:t>
            </a:r>
            <a:r>
              <a:rPr lang="de-DE" dirty="0" smtClean="0"/>
              <a:t> kommt von der engl. Kurzform von „</a:t>
            </a:r>
            <a:r>
              <a:rPr lang="de-DE" dirty="0" err="1" smtClean="0"/>
              <a:t>celluloid</a:t>
            </a:r>
            <a:r>
              <a:rPr lang="de-DE" dirty="0" smtClean="0"/>
              <a:t>“ und hat nichts mit der deutschen „Zelle“ zu tun.</a:t>
            </a:r>
          </a:p>
          <a:p>
            <a:endParaRPr lang="de-DE" dirty="0"/>
          </a:p>
          <a:p>
            <a:r>
              <a:rPr lang="de-DE" dirty="0" smtClean="0"/>
              <a:t>Im Wesentlichen macht der </a:t>
            </a:r>
            <a:r>
              <a:rPr lang="de-DE" dirty="0" err="1" smtClean="0"/>
              <a:t>Cel-Shader</a:t>
            </a:r>
            <a:r>
              <a:rPr lang="de-DE" dirty="0" smtClean="0"/>
              <a:t> zwei Dinge: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Anstelle von weichen Schattierungen, wird die Schattierung auf (zumeist 3-4) grobe Stufen reduziert.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Objekte erhalten dicke, schwarze </a:t>
            </a:r>
            <a:r>
              <a:rPr lang="de-DE" dirty="0" err="1" smtClean="0"/>
              <a:t>Outlines</a:t>
            </a:r>
            <a:endParaRPr lang="de-DE" dirty="0" smtClean="0"/>
          </a:p>
          <a:p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201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20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Technik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167" y="1460046"/>
            <a:ext cx="5702328" cy="428625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74890" y="1788072"/>
            <a:ext cx="60523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Schritt 1:</a:t>
            </a:r>
            <a:r>
              <a:rPr lang="de-DE" dirty="0" smtClean="0"/>
              <a:t> </a:t>
            </a:r>
            <a:r>
              <a:rPr lang="de-DE" dirty="0"/>
              <a:t>Hier wurde die Szene bereits von </a:t>
            </a:r>
            <a:r>
              <a:rPr lang="de-DE" dirty="0" err="1"/>
              <a:t>Cel-Shader</a:t>
            </a:r>
            <a:r>
              <a:rPr lang="de-DE" dirty="0"/>
              <a:t> schattiert. Nur die schwarzen Konturlinien fehlen noch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Schritt 2</a:t>
            </a:r>
            <a:r>
              <a:rPr lang="de-DE" dirty="0"/>
              <a:t> </a:t>
            </a:r>
            <a:r>
              <a:rPr lang="de-DE" dirty="0" smtClean="0"/>
              <a:t>: Die </a:t>
            </a:r>
            <a:r>
              <a:rPr lang="de-DE" dirty="0"/>
              <a:t>Tiefeninformationen werden in einer Textur temporär gespeichert. Je heller, desto weiter weg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Schritt 3</a:t>
            </a:r>
            <a:r>
              <a:rPr lang="de-DE" dirty="0"/>
              <a:t> </a:t>
            </a:r>
            <a:r>
              <a:rPr lang="de-DE" dirty="0" smtClean="0"/>
              <a:t>: In </a:t>
            </a:r>
            <a:r>
              <a:rPr lang="de-DE" dirty="0"/>
              <a:t>einer weiteren Textur werden </a:t>
            </a:r>
            <a:r>
              <a:rPr lang="de-DE" dirty="0" smtClean="0"/>
              <a:t>die sogenannten </a:t>
            </a:r>
            <a:r>
              <a:rPr lang="de-DE" dirty="0" err="1" smtClean="0"/>
              <a:t>Normalenvektoren</a:t>
            </a:r>
            <a:r>
              <a:rPr lang="de-DE" dirty="0" smtClean="0"/>
              <a:t> </a:t>
            </a:r>
            <a:r>
              <a:rPr lang="de-DE" dirty="0"/>
              <a:t>abgelegt, die die Ausrichtung der Objekte zur Lichtquelle speichern.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386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21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Technik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167" y="1464798"/>
            <a:ext cx="5702328" cy="4276746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74890" y="1788072"/>
            <a:ext cx="60523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Schritt 1:</a:t>
            </a:r>
            <a:r>
              <a:rPr lang="de-DE" dirty="0" smtClean="0"/>
              <a:t> </a:t>
            </a:r>
            <a:r>
              <a:rPr lang="de-DE" dirty="0"/>
              <a:t>Hier wurde die Szene bereits von </a:t>
            </a:r>
            <a:r>
              <a:rPr lang="de-DE" dirty="0" err="1"/>
              <a:t>Cel-Shader</a:t>
            </a:r>
            <a:r>
              <a:rPr lang="de-DE" dirty="0"/>
              <a:t> schattiert. Nur die schwarzen Konturlinien fehlen noch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Schritt 2</a:t>
            </a:r>
            <a:r>
              <a:rPr lang="de-DE" dirty="0"/>
              <a:t> </a:t>
            </a:r>
            <a:r>
              <a:rPr lang="de-DE" dirty="0" smtClean="0"/>
              <a:t>: Die </a:t>
            </a:r>
            <a:r>
              <a:rPr lang="de-DE" dirty="0"/>
              <a:t>Tiefeninformationen werden in einer Textur temporär gespeichert. Je heller, desto weiter weg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Schritt 3</a:t>
            </a:r>
            <a:r>
              <a:rPr lang="de-DE" dirty="0"/>
              <a:t> </a:t>
            </a:r>
            <a:r>
              <a:rPr lang="de-DE" dirty="0" smtClean="0"/>
              <a:t>: In </a:t>
            </a:r>
            <a:r>
              <a:rPr lang="de-DE" dirty="0"/>
              <a:t>einer weiteren Textur werden </a:t>
            </a:r>
            <a:r>
              <a:rPr lang="de-DE" dirty="0" smtClean="0"/>
              <a:t>die sogenannten </a:t>
            </a:r>
            <a:r>
              <a:rPr lang="de-DE" dirty="0" err="1" smtClean="0"/>
              <a:t>Normalenvektoren</a:t>
            </a:r>
            <a:r>
              <a:rPr lang="de-DE" dirty="0" smtClean="0"/>
              <a:t> </a:t>
            </a:r>
            <a:r>
              <a:rPr lang="de-DE" dirty="0"/>
              <a:t>abgelegt, die die Ausrichtung der Objekte zur Lichtquelle speichern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Schritt 4</a:t>
            </a:r>
            <a:r>
              <a:rPr lang="de-DE" dirty="0"/>
              <a:t> </a:t>
            </a:r>
            <a:r>
              <a:rPr lang="de-DE" dirty="0" smtClean="0"/>
              <a:t>: Aus </a:t>
            </a:r>
            <a:r>
              <a:rPr lang="de-DE" dirty="0"/>
              <a:t>den erstellten Texturen errechnet ein </a:t>
            </a:r>
            <a:r>
              <a:rPr lang="de-DE" dirty="0" err="1"/>
              <a:t>Shader</a:t>
            </a:r>
            <a:r>
              <a:rPr lang="de-DE" dirty="0"/>
              <a:t>-Programm die Umrandungen.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962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22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Technik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167" y="1464798"/>
            <a:ext cx="5702328" cy="4276746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74890" y="1788072"/>
            <a:ext cx="605233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Schritt 1:</a:t>
            </a:r>
            <a:r>
              <a:rPr lang="de-DE" dirty="0" smtClean="0"/>
              <a:t> </a:t>
            </a:r>
            <a:r>
              <a:rPr lang="de-DE" dirty="0"/>
              <a:t>Hier wurde die Szene bereits von </a:t>
            </a:r>
            <a:r>
              <a:rPr lang="de-DE" dirty="0" err="1"/>
              <a:t>Cel-Shader</a:t>
            </a:r>
            <a:r>
              <a:rPr lang="de-DE" dirty="0"/>
              <a:t> schattiert. Nur die schwarzen Konturlinien fehlen noch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Schritt 2</a:t>
            </a:r>
            <a:r>
              <a:rPr lang="de-DE" dirty="0"/>
              <a:t> </a:t>
            </a:r>
            <a:r>
              <a:rPr lang="de-DE" dirty="0" smtClean="0"/>
              <a:t>: Die </a:t>
            </a:r>
            <a:r>
              <a:rPr lang="de-DE" dirty="0"/>
              <a:t>Tiefeninformationen werden in einer Textur temporär gespeichert. Je heller, desto weiter weg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Schritt 3</a:t>
            </a:r>
            <a:r>
              <a:rPr lang="de-DE" dirty="0"/>
              <a:t> </a:t>
            </a:r>
            <a:r>
              <a:rPr lang="de-DE" dirty="0" smtClean="0"/>
              <a:t>: In </a:t>
            </a:r>
            <a:r>
              <a:rPr lang="de-DE" dirty="0"/>
              <a:t>einer weiteren Textur werden </a:t>
            </a:r>
            <a:r>
              <a:rPr lang="de-DE" dirty="0" smtClean="0"/>
              <a:t>die sogenannten </a:t>
            </a:r>
            <a:r>
              <a:rPr lang="de-DE" dirty="0" err="1" smtClean="0"/>
              <a:t>Normalenvektoren</a:t>
            </a:r>
            <a:r>
              <a:rPr lang="de-DE" dirty="0" smtClean="0"/>
              <a:t> </a:t>
            </a:r>
            <a:r>
              <a:rPr lang="de-DE" dirty="0"/>
              <a:t>abgelegt, die die Ausrichtung der Objekte zur Lichtquelle speichern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Schritt 4</a:t>
            </a:r>
            <a:r>
              <a:rPr lang="de-DE" dirty="0"/>
              <a:t> </a:t>
            </a:r>
            <a:r>
              <a:rPr lang="de-DE" dirty="0" smtClean="0"/>
              <a:t>: Aus </a:t>
            </a:r>
            <a:r>
              <a:rPr lang="de-DE" dirty="0"/>
              <a:t>den erstellten Texturen errechnet ein </a:t>
            </a:r>
            <a:r>
              <a:rPr lang="de-DE" dirty="0" err="1"/>
              <a:t>Shader</a:t>
            </a:r>
            <a:r>
              <a:rPr lang="de-DE" dirty="0"/>
              <a:t>-Programm die Umrandungen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b="1" dirty="0"/>
              <a:t>Fertig</a:t>
            </a:r>
            <a:r>
              <a:rPr lang="de-DE" dirty="0"/>
              <a:t> </a:t>
            </a:r>
            <a:r>
              <a:rPr lang="de-DE" dirty="0" smtClean="0"/>
              <a:t>: Zum </a:t>
            </a:r>
            <a:r>
              <a:rPr lang="de-DE" dirty="0"/>
              <a:t>Schluss wird das Ausgangsbild mit den anderen Hilfstexturen verrechnet</a:t>
            </a:r>
            <a:r>
              <a:rPr lang="de-DE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93488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23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Technik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8" t="7722" r="7366" b="8113"/>
          <a:stretch/>
        </p:blipFill>
        <p:spPr>
          <a:xfrm>
            <a:off x="8519363" y="3488971"/>
            <a:ext cx="3182587" cy="23750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87" y="3489762"/>
            <a:ext cx="3187865" cy="23908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3" t="7710" r="7472" b="7564"/>
          <a:stretch/>
        </p:blipFill>
        <p:spPr>
          <a:xfrm>
            <a:off x="4588232" y="3489762"/>
            <a:ext cx="3198420" cy="239089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37" r="48601"/>
          <a:stretch/>
        </p:blipFill>
        <p:spPr bwMode="auto">
          <a:xfrm>
            <a:off x="1609134" y="1349871"/>
            <a:ext cx="1292772" cy="1867257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47" t="-466" r="24991" b="466"/>
          <a:stretch/>
        </p:blipFill>
        <p:spPr bwMode="auto">
          <a:xfrm>
            <a:off x="5541056" y="1349870"/>
            <a:ext cx="1292772" cy="1867257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81" r="157"/>
          <a:stretch/>
        </p:blipFill>
        <p:spPr bwMode="auto">
          <a:xfrm>
            <a:off x="9472978" y="1349869"/>
            <a:ext cx="1292772" cy="1867257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3917957" y="4122505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dirty="0" smtClean="0"/>
              <a:t>+</a:t>
            </a:r>
            <a:endParaRPr lang="de-DE" sz="6600" dirty="0"/>
          </a:p>
        </p:txBody>
      </p:sp>
      <p:sp>
        <p:nvSpPr>
          <p:cNvPr id="14" name="Textfeld 13"/>
          <p:cNvSpPr txBox="1"/>
          <p:nvPr/>
        </p:nvSpPr>
        <p:spPr>
          <a:xfrm>
            <a:off x="7840593" y="4122505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dirty="0" smtClean="0"/>
              <a:t>=</a:t>
            </a:r>
            <a:endParaRPr lang="de-DE" sz="6600" dirty="0"/>
          </a:p>
        </p:txBody>
      </p:sp>
      <p:sp>
        <p:nvSpPr>
          <p:cNvPr id="15" name="Textfeld 14"/>
          <p:cNvSpPr txBox="1"/>
          <p:nvPr/>
        </p:nvSpPr>
        <p:spPr>
          <a:xfrm>
            <a:off x="3843695" y="1729502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dirty="0" smtClean="0"/>
              <a:t>+</a:t>
            </a:r>
            <a:endParaRPr lang="de-DE" sz="6600" dirty="0"/>
          </a:p>
        </p:txBody>
      </p:sp>
      <p:sp>
        <p:nvSpPr>
          <p:cNvPr id="16" name="Textfeld 15"/>
          <p:cNvSpPr txBox="1"/>
          <p:nvPr/>
        </p:nvSpPr>
        <p:spPr>
          <a:xfrm>
            <a:off x="7766331" y="1729502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dirty="0" smtClean="0"/>
              <a:t>=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143499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24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Umsetzung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725015" y="2961564"/>
            <a:ext cx="11051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 smtClean="0"/>
          </a:p>
          <a:p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3"/>
          <a:srcRect l="28756" t="19829" r="29602" b="41632"/>
          <a:stretch/>
        </p:blipFill>
        <p:spPr>
          <a:xfrm>
            <a:off x="2058674" y="1378423"/>
            <a:ext cx="7615452" cy="4258102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3175297" y="5700382"/>
            <a:ext cx="58414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4"/>
              </a:rPr>
              <a:t>http://</a:t>
            </a:r>
            <a:r>
              <a:rPr lang="de-DE" dirty="0" smtClean="0">
                <a:hlinkClick r:id="rId4"/>
              </a:rPr>
              <a:t>www.neocomputer.org/projects/donut/donut_c.html</a:t>
            </a:r>
            <a:r>
              <a:rPr lang="de-DE" dirty="0" smtClean="0"/>
              <a:t> 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5"/>
          <a:srcRect l="7338" t="19073" r="7985" b="2224"/>
          <a:stretch/>
        </p:blipFill>
        <p:spPr>
          <a:xfrm>
            <a:off x="2048869" y="1351128"/>
            <a:ext cx="7625257" cy="4282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99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25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Umsetzung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725015" y="2961564"/>
            <a:ext cx="11051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 smtClean="0"/>
          </a:p>
          <a:p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3"/>
          <a:srcRect l="28756" t="19829" r="29602" b="41632"/>
          <a:stretch/>
        </p:blipFill>
        <p:spPr>
          <a:xfrm>
            <a:off x="2058674" y="1378423"/>
            <a:ext cx="7615452" cy="4258102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1897094" y="5700382"/>
            <a:ext cx="83978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4"/>
              </a:rPr>
              <a:t>http://</a:t>
            </a:r>
            <a:r>
              <a:rPr lang="de-DE" dirty="0" smtClean="0">
                <a:hlinkClick r:id="rId4"/>
              </a:rPr>
              <a:t>www.realtimerendering.com/erich/udacity/exercises/unit3_toon_solution3.html</a:t>
            </a:r>
            <a:r>
              <a:rPr lang="de-DE" dirty="0" smtClean="0"/>
              <a:t> 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5"/>
          <a:srcRect l="7338" t="19073" r="7985" b="2224"/>
          <a:stretch/>
        </p:blipFill>
        <p:spPr>
          <a:xfrm>
            <a:off x="2048869" y="1351128"/>
            <a:ext cx="7625257" cy="428200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6"/>
          <a:srcRect l="12590" t="23659" r="16934" b="10581"/>
          <a:stretch/>
        </p:blipFill>
        <p:spPr>
          <a:xfrm>
            <a:off x="2060812" y="1337481"/>
            <a:ext cx="7601804" cy="428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428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26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Umsetzung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725015" y="2961564"/>
            <a:ext cx="11051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 smtClean="0"/>
          </a:p>
          <a:p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3"/>
          <a:srcRect l="28756" t="19829" r="29602" b="41632"/>
          <a:stretch/>
        </p:blipFill>
        <p:spPr>
          <a:xfrm>
            <a:off x="2058674" y="1378423"/>
            <a:ext cx="7615452" cy="4258102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4432663" y="5700382"/>
            <a:ext cx="2556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4"/>
              </a:rPr>
              <a:t>http://www.ro.me/tech</a:t>
            </a:r>
            <a:r>
              <a:rPr lang="de-DE" dirty="0" smtClean="0">
                <a:hlinkClick r:id="rId4"/>
              </a:rPr>
              <a:t>/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0199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27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Vorhaben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568" y="1788072"/>
            <a:ext cx="7346565" cy="4132443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574890" y="1788072"/>
            <a:ext cx="605233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Schritt 1:</a:t>
            </a:r>
            <a:r>
              <a:rPr lang="de-DE" dirty="0" smtClean="0"/>
              <a:t> 	Verständnis zu existierender Umsetzung aufbauen</a:t>
            </a:r>
          </a:p>
          <a:p>
            <a:endParaRPr lang="de-DE" dirty="0"/>
          </a:p>
          <a:p>
            <a:r>
              <a:rPr lang="de-DE" b="1" dirty="0"/>
              <a:t>Schritt </a:t>
            </a:r>
            <a:r>
              <a:rPr lang="de-DE" b="1" dirty="0" smtClean="0"/>
              <a:t>2:	</a:t>
            </a:r>
            <a:r>
              <a:rPr lang="de-DE" dirty="0" smtClean="0"/>
              <a:t>Verbesserungsmöglichkeiten sichten und 	Anpassungsbedarf an Monster-Pool</a:t>
            </a:r>
          </a:p>
          <a:p>
            <a:r>
              <a:rPr lang="de-DE" dirty="0"/>
              <a:t>	</a:t>
            </a:r>
            <a:r>
              <a:rPr lang="de-DE" dirty="0" smtClean="0"/>
              <a:t>feststellen.</a:t>
            </a:r>
          </a:p>
          <a:p>
            <a:endParaRPr lang="de-DE" dirty="0"/>
          </a:p>
          <a:p>
            <a:r>
              <a:rPr lang="de-DE" b="1" dirty="0"/>
              <a:t>Schritt </a:t>
            </a:r>
            <a:r>
              <a:rPr lang="de-DE" b="1" dirty="0" smtClean="0"/>
              <a:t>3:	</a:t>
            </a:r>
            <a:r>
              <a:rPr lang="de-DE" dirty="0" smtClean="0"/>
              <a:t>Eigene Implementierung </a:t>
            </a:r>
          </a:p>
          <a:p>
            <a:r>
              <a:rPr lang="de-DE" dirty="0" smtClean="0"/>
              <a:t>	umsetzen. Dabei Flexibilität</a:t>
            </a:r>
          </a:p>
          <a:p>
            <a:r>
              <a:rPr lang="de-DE" dirty="0"/>
              <a:t>	</a:t>
            </a:r>
            <a:r>
              <a:rPr lang="de-DE" dirty="0" smtClean="0"/>
              <a:t>durch </a:t>
            </a:r>
            <a:r>
              <a:rPr lang="de-DE" dirty="0" err="1" smtClean="0"/>
              <a:t>Anpassunsmöglichkeiten</a:t>
            </a:r>
            <a:endParaRPr lang="de-DE" dirty="0" smtClean="0"/>
          </a:p>
          <a:p>
            <a:r>
              <a:rPr lang="de-DE" dirty="0"/>
              <a:t>	</a:t>
            </a:r>
            <a:r>
              <a:rPr lang="de-DE" dirty="0" smtClean="0"/>
              <a:t>zur Laufzeit schaffen und wie </a:t>
            </a:r>
          </a:p>
          <a:p>
            <a:r>
              <a:rPr lang="de-DE" dirty="0"/>
              <a:t>	</a:t>
            </a:r>
            <a:r>
              <a:rPr lang="de-DE" dirty="0" smtClean="0"/>
              <a:t>nachfolgend aufgezeigt erweitern.</a:t>
            </a:r>
          </a:p>
          <a:p>
            <a:r>
              <a:rPr lang="de-DE" dirty="0"/>
              <a:t>	</a:t>
            </a:r>
            <a:r>
              <a:rPr lang="de-DE" dirty="0" smtClean="0"/>
              <a:t>(siehe nächste Folie)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0317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28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Vorhaben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63" y="1476027"/>
            <a:ext cx="6955548" cy="4500649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74890" y="1788072"/>
            <a:ext cx="60523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Erweiterungsmöglichkeit 1:</a:t>
            </a:r>
          </a:p>
          <a:p>
            <a:r>
              <a:rPr lang="de-DE" dirty="0"/>
              <a:t>Linien bzw. Konturen auf </a:t>
            </a:r>
            <a:br>
              <a:rPr lang="de-DE" dirty="0"/>
            </a:br>
            <a:r>
              <a:rPr lang="de-DE" dirty="0"/>
              <a:t>unterschiedliche Weisen berechnen</a:t>
            </a:r>
            <a:br>
              <a:rPr lang="de-DE" dirty="0"/>
            </a:br>
            <a:r>
              <a:rPr lang="de-DE" dirty="0"/>
              <a:t>und/oder darstellen.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260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29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Vorhaben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63" y="1476027"/>
            <a:ext cx="6955548" cy="4500649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74890" y="1788072"/>
            <a:ext cx="60523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Erweiterungsmöglichkeit 1:</a:t>
            </a:r>
          </a:p>
          <a:p>
            <a:r>
              <a:rPr lang="de-DE" dirty="0"/>
              <a:t>Linien bzw. Konturen auf </a:t>
            </a:r>
            <a:br>
              <a:rPr lang="de-DE" dirty="0"/>
            </a:br>
            <a:r>
              <a:rPr lang="de-DE" dirty="0"/>
              <a:t>unterschiedliche Weisen berechnen</a:t>
            </a:r>
            <a:br>
              <a:rPr lang="de-DE" dirty="0"/>
            </a:br>
            <a:r>
              <a:rPr lang="de-DE" dirty="0"/>
              <a:t>und/oder darstellen.</a:t>
            </a:r>
          </a:p>
          <a:p>
            <a:endParaRPr lang="de-DE" dirty="0"/>
          </a:p>
          <a:p>
            <a:r>
              <a:rPr lang="de-DE" b="1" dirty="0"/>
              <a:t>Erweiterungsmöglichkeit </a:t>
            </a:r>
            <a:r>
              <a:rPr lang="de-DE" b="1" dirty="0" smtClean="0"/>
              <a:t>2:</a:t>
            </a:r>
            <a:endParaRPr lang="de-DE" b="1" dirty="0"/>
          </a:p>
          <a:p>
            <a:r>
              <a:rPr lang="de-DE" dirty="0" smtClean="0"/>
              <a:t>Über </a:t>
            </a:r>
            <a:r>
              <a:rPr lang="de-DE" dirty="0" err="1" smtClean="0"/>
              <a:t>Mask</a:t>
            </a:r>
            <a:r>
              <a:rPr lang="de-DE" dirty="0" smtClean="0"/>
              <a:t>-Passes nur spezifische</a:t>
            </a:r>
          </a:p>
          <a:p>
            <a:r>
              <a:rPr lang="de-DE" dirty="0" smtClean="0"/>
              <a:t>Bereiche oder Objekte vom </a:t>
            </a:r>
            <a:r>
              <a:rPr lang="de-DE" dirty="0" err="1" smtClean="0"/>
              <a:t>Cel-Shader</a:t>
            </a:r>
            <a:endParaRPr lang="de-DE" dirty="0" smtClean="0"/>
          </a:p>
          <a:p>
            <a:r>
              <a:rPr lang="de-DE" dirty="0" smtClean="0"/>
              <a:t>bearbeiten lassen.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367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0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3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Gliederung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2800253461"/>
              </p:ext>
            </p:extLst>
          </p:nvPr>
        </p:nvGraphicFramePr>
        <p:xfrm>
          <a:off x="3994485" y="1373470"/>
          <a:ext cx="6771906" cy="4514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6" r="73003" b="14924"/>
          <a:stretch/>
        </p:blipFill>
        <p:spPr bwMode="auto">
          <a:xfrm>
            <a:off x="4232212" y="1760561"/>
            <a:ext cx="585448" cy="62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5" t="6198" r="49088" b="16603"/>
          <a:stretch/>
        </p:blipFill>
        <p:spPr bwMode="auto">
          <a:xfrm>
            <a:off x="4630271" y="2798302"/>
            <a:ext cx="585448" cy="62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59" t="7876" r="24544" b="14925"/>
          <a:stretch/>
        </p:blipFill>
        <p:spPr bwMode="auto">
          <a:xfrm>
            <a:off x="4616623" y="3836043"/>
            <a:ext cx="585448" cy="62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33" t="9555" r="-630" b="13246"/>
          <a:stretch/>
        </p:blipFill>
        <p:spPr bwMode="auto">
          <a:xfrm>
            <a:off x="4218564" y="4887432"/>
            <a:ext cx="585448" cy="62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9273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30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Vorhaben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63" y="1476027"/>
            <a:ext cx="6955548" cy="4500649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74890" y="1788072"/>
            <a:ext cx="60523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Erweiterungsmöglichkeit 1:</a:t>
            </a:r>
          </a:p>
          <a:p>
            <a:r>
              <a:rPr lang="de-DE" dirty="0" smtClean="0"/>
              <a:t>Linien bzw. Konturen auf </a:t>
            </a:r>
            <a:br>
              <a:rPr lang="de-DE" dirty="0" smtClean="0"/>
            </a:br>
            <a:r>
              <a:rPr lang="de-DE" dirty="0" smtClean="0"/>
              <a:t>unterschiedliche Weisen berechnen</a:t>
            </a:r>
            <a:br>
              <a:rPr lang="de-DE" dirty="0" smtClean="0"/>
            </a:br>
            <a:r>
              <a:rPr lang="de-DE" dirty="0" smtClean="0"/>
              <a:t>und/oder darstellen.</a:t>
            </a:r>
          </a:p>
          <a:p>
            <a:endParaRPr lang="de-DE" dirty="0"/>
          </a:p>
          <a:p>
            <a:r>
              <a:rPr lang="de-DE" b="1" dirty="0"/>
              <a:t>Erweiterungsmöglichkeit </a:t>
            </a:r>
            <a:r>
              <a:rPr lang="de-DE" b="1" dirty="0" smtClean="0"/>
              <a:t>2:</a:t>
            </a:r>
            <a:endParaRPr lang="de-DE" b="1" dirty="0"/>
          </a:p>
          <a:p>
            <a:r>
              <a:rPr lang="de-DE" dirty="0" smtClean="0"/>
              <a:t>Über </a:t>
            </a:r>
            <a:r>
              <a:rPr lang="de-DE" dirty="0" err="1" smtClean="0"/>
              <a:t>Mask</a:t>
            </a:r>
            <a:r>
              <a:rPr lang="de-DE" dirty="0" smtClean="0"/>
              <a:t>-Passes nur spezifische</a:t>
            </a:r>
          </a:p>
          <a:p>
            <a:r>
              <a:rPr lang="de-DE" dirty="0" smtClean="0"/>
              <a:t>Bereiche oder Objekte vom </a:t>
            </a:r>
            <a:r>
              <a:rPr lang="de-DE" dirty="0" err="1" smtClean="0"/>
              <a:t>Cel-Shader</a:t>
            </a:r>
            <a:endParaRPr lang="de-DE" dirty="0" smtClean="0"/>
          </a:p>
          <a:p>
            <a:r>
              <a:rPr lang="de-DE" dirty="0" smtClean="0"/>
              <a:t>bearbeiten lassen.</a:t>
            </a:r>
            <a:endParaRPr lang="de-DE" dirty="0"/>
          </a:p>
          <a:p>
            <a:endParaRPr lang="de-DE" dirty="0" smtClean="0"/>
          </a:p>
          <a:p>
            <a:r>
              <a:rPr lang="de-DE" b="1" dirty="0"/>
              <a:t>Erweiterungsmöglichkeit 2:</a:t>
            </a:r>
          </a:p>
          <a:p>
            <a:r>
              <a:rPr lang="de-DE" dirty="0" smtClean="0"/>
              <a:t>Manipulationsmöglichkeiten für</a:t>
            </a:r>
          </a:p>
          <a:p>
            <a:r>
              <a:rPr lang="de-DE" dirty="0" err="1" smtClean="0"/>
              <a:t>Shading</a:t>
            </a:r>
            <a:r>
              <a:rPr lang="de-DE" dirty="0" smtClean="0"/>
              <a:t> zur Verfügung stellen.</a:t>
            </a:r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134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31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Vorhaben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4890" y="1788072"/>
            <a:ext cx="108053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Vorteile für Projekt Monster-Pool: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Bewusste Entfernung von fotorealistischen Ansprüchen.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Reduktion des zeitlichen Aufwands bei der Asset-Erstellung durch (weitestgehend) Verzicht auf Texturen.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Reduktion der Datenrate (besonders für Web-Anwendung vorteilhaft).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Performance-Gewinn durch die reduzierte Schattierung im Gegensatz zum Per-Pixel-</a:t>
            </a:r>
            <a:r>
              <a:rPr lang="de-DE" dirty="0" err="1" smtClean="0"/>
              <a:t>Lighting</a:t>
            </a:r>
            <a:r>
              <a:rPr lang="de-DE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1599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32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Quellen &amp; Weiterführendes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4889" y="1788072"/>
            <a:ext cx="110510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Beispiele: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hlinkClick r:id="rId3"/>
              </a:rPr>
              <a:t>http</a:t>
            </a:r>
            <a:r>
              <a:rPr lang="de-DE" dirty="0">
                <a:hlinkClick r:id="rId3"/>
              </a:rPr>
              <a:t>://</a:t>
            </a:r>
            <a:r>
              <a:rPr lang="de-DE" dirty="0" smtClean="0">
                <a:hlinkClick r:id="rId3"/>
              </a:rPr>
              <a:t>www.gamestar.de/specials/spiele/2310172/cel_shading_spiele_p2.html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4"/>
              </a:rPr>
              <a:t>http://</a:t>
            </a:r>
            <a:r>
              <a:rPr lang="de-DE" dirty="0" smtClean="0">
                <a:hlinkClick r:id="rId4"/>
              </a:rPr>
              <a:t>www.gamestar.de/specials/spiele/2310172/cel_shading_spiele_p3.html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5"/>
              </a:rPr>
              <a:t>http://</a:t>
            </a:r>
            <a:r>
              <a:rPr lang="de-DE" dirty="0" smtClean="0">
                <a:hlinkClick r:id="rId5"/>
              </a:rPr>
              <a:t>www.gamestar.de/specials/spiele/2310172/cel_shading_spiele_p4.html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6"/>
              </a:rPr>
              <a:t>http://</a:t>
            </a:r>
            <a:r>
              <a:rPr lang="de-DE" dirty="0" smtClean="0">
                <a:hlinkClick r:id="rId6"/>
              </a:rPr>
              <a:t>www.gamestar.de/specials/spiele/2310172/cel_shading_spiele_p5.html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7"/>
              </a:rPr>
              <a:t>http://</a:t>
            </a:r>
            <a:r>
              <a:rPr lang="de-DE" dirty="0" smtClean="0">
                <a:hlinkClick r:id="rId7"/>
              </a:rPr>
              <a:t>www.gamestar.de/specials/spiele/2310172/cel_shading_spiele_p6.html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8"/>
              </a:rPr>
              <a:t>http://</a:t>
            </a:r>
            <a:r>
              <a:rPr lang="de-DE" dirty="0" smtClean="0">
                <a:hlinkClick r:id="rId8"/>
              </a:rPr>
              <a:t>www.gamestar.de/specials/spiele/2310172/cel_shading_spiele_p7.html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9"/>
              </a:rPr>
              <a:t>http://</a:t>
            </a:r>
            <a:r>
              <a:rPr lang="de-DE" dirty="0" smtClean="0">
                <a:hlinkClick r:id="rId9"/>
              </a:rPr>
              <a:t>www.gamestar.de/specials/spiele/2310172/cel_shading_spiele_p8.html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10"/>
              </a:rPr>
              <a:t>http://</a:t>
            </a:r>
            <a:r>
              <a:rPr lang="de-DE" dirty="0" smtClean="0">
                <a:hlinkClick r:id="rId10"/>
              </a:rPr>
              <a:t>www.gamestar.de/specials/spiele/2310172/cel_shading_spiele_p9.html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11"/>
              </a:rPr>
              <a:t>http://</a:t>
            </a:r>
            <a:r>
              <a:rPr lang="de-DE" dirty="0" smtClean="0">
                <a:hlinkClick r:id="rId11"/>
              </a:rPr>
              <a:t>www.gamestar.de/specials/spiele/2310172/cel_shading_spiele_p10.html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6"/>
              </a:rPr>
              <a:t>http://</a:t>
            </a:r>
            <a:r>
              <a:rPr lang="de-DE" dirty="0" smtClean="0">
                <a:hlinkClick r:id="rId6"/>
              </a:rPr>
              <a:t>www.gamestar.de/specials/spiele/2310172/cel_shading_spiele_p11.html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12"/>
              </a:rPr>
              <a:t>https://</a:t>
            </a:r>
            <a:r>
              <a:rPr lang="de-DE" dirty="0" smtClean="0">
                <a:hlinkClick r:id="rId12"/>
              </a:rPr>
              <a:t>www.youtube.com/watch?v=J0icAaT8YoA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582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33</a:t>
            </a:fld>
            <a:r>
              <a:rPr lang="de-DE" sz="2800" dirty="0" smtClean="0">
                <a:solidFill>
                  <a:schemeClr val="bg1"/>
                </a:solidFill>
              </a:rPr>
              <a:t> von 33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de-DE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Quellen &amp; Weiterführendes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74889" y="1788072"/>
            <a:ext cx="110510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Einführendes: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3"/>
              </a:rPr>
              <a:t>http://</a:t>
            </a:r>
            <a:r>
              <a:rPr lang="de-DE" dirty="0" smtClean="0">
                <a:hlinkClick r:id="rId3"/>
              </a:rPr>
              <a:t>www.gamestar.de/specials/spiele/2310172/cel_shading_spiele.html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4"/>
              </a:rPr>
              <a:t>http://</a:t>
            </a:r>
            <a:r>
              <a:rPr lang="de-DE" dirty="0" smtClean="0">
                <a:hlinkClick r:id="rId4"/>
              </a:rPr>
              <a:t>de.wikipedia.org/wiki/Cel_Shading</a:t>
            </a:r>
            <a:endParaRPr lang="de-DE" dirty="0" smtClean="0"/>
          </a:p>
          <a:p>
            <a:endParaRPr lang="de-DE" dirty="0"/>
          </a:p>
          <a:p>
            <a:r>
              <a:rPr lang="de-DE" b="1" dirty="0" smtClean="0"/>
              <a:t>Weiterführendes: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5"/>
              </a:rPr>
              <a:t>http://</a:t>
            </a:r>
            <a:r>
              <a:rPr lang="de-DE" dirty="0" smtClean="0">
                <a:hlinkClick r:id="rId5"/>
              </a:rPr>
              <a:t>learningthreejs.com/data/THREEx/docs/THREEx.CelShader.html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6"/>
              </a:rPr>
              <a:t>http://www.neocomputer.org/projects/donut</a:t>
            </a:r>
            <a:r>
              <a:rPr lang="de-DE" dirty="0" smtClean="0">
                <a:hlinkClick r:id="rId6"/>
              </a:rPr>
              <a:t>/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7"/>
              </a:rPr>
              <a:t>http://</a:t>
            </a:r>
            <a:r>
              <a:rPr lang="de-DE" dirty="0" smtClean="0">
                <a:hlinkClick r:id="rId7"/>
              </a:rPr>
              <a:t>www.realtimerendering.com/erich/udacity/exercises/unit3_toon_solution3.html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15431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0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4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Filme: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Animatrix</a:t>
            </a:r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/>
          <a:srcRect l="34834" r="16949"/>
          <a:stretch/>
        </p:blipFill>
        <p:spPr>
          <a:xfrm>
            <a:off x="5625738" y="1286456"/>
            <a:ext cx="5695406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5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0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5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Filme: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Animatrix</a:t>
            </a:r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Appleseed</a:t>
            </a:r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/>
          <a:srcRect l="34834" r="16949"/>
          <a:stretch/>
        </p:blipFill>
        <p:spPr>
          <a:xfrm>
            <a:off x="5625738" y="1286456"/>
            <a:ext cx="5695406" cy="4285089"/>
          </a:xfrm>
          <a:prstGeom prst="rect">
            <a:avLst/>
          </a:prstGeom>
        </p:spPr>
      </p:pic>
      <p:pic>
        <p:nvPicPr>
          <p:cNvPr id="8" name="Picture 4" descr="http://i.universumfilm.de/resources/titles/4885/title/Appleseed_Szenenbilder_02.600x600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19"/>
          <a:stretch/>
        </p:blipFill>
        <p:spPr bwMode="auto">
          <a:xfrm>
            <a:off x="5606144" y="1286455"/>
            <a:ext cx="5697582" cy="4285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671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0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6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Filme: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Animatrix</a:t>
            </a:r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Appleseed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Futurama</a:t>
            </a:r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/>
          <a:srcRect l="34834" r="16949"/>
          <a:stretch/>
        </p:blipFill>
        <p:spPr>
          <a:xfrm>
            <a:off x="5625738" y="1286456"/>
            <a:ext cx="5695406" cy="4285089"/>
          </a:xfrm>
          <a:prstGeom prst="rect">
            <a:avLst/>
          </a:prstGeom>
        </p:spPr>
      </p:pic>
      <p:pic>
        <p:nvPicPr>
          <p:cNvPr id="8" name="Picture 4" descr="http://i.universumfilm.de/resources/titles/4885/title/Appleseed_Szenenbilder_02.600x600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19"/>
          <a:stretch/>
        </p:blipFill>
        <p:spPr bwMode="auto">
          <a:xfrm>
            <a:off x="5606144" y="1286455"/>
            <a:ext cx="5697582" cy="4285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d1mxyp5ceukbya.cloudfront.net/images/futurama-comic-con-fox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5" r="4225"/>
          <a:stretch/>
        </p:blipFill>
        <p:spPr bwMode="auto">
          <a:xfrm>
            <a:off x="5599611" y="1286454"/>
            <a:ext cx="5712823" cy="428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74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0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7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Filme: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Animatrix</a:t>
            </a:r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Appleseed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/>
              <a:t>Futurama</a:t>
            </a:r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Der Gigant aus dem All</a:t>
            </a:r>
          </a:p>
          <a:p>
            <a:r>
              <a:rPr lang="de-DE" b="1" dirty="0" smtClean="0"/>
              <a:t>       etc.</a:t>
            </a:r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endParaRPr lang="de-DE" b="1" dirty="0" smtClean="0"/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/>
          <a:srcRect l="34834" r="16949"/>
          <a:stretch/>
        </p:blipFill>
        <p:spPr>
          <a:xfrm>
            <a:off x="5625738" y="1286456"/>
            <a:ext cx="5695406" cy="4285089"/>
          </a:xfrm>
          <a:prstGeom prst="rect">
            <a:avLst/>
          </a:prstGeom>
        </p:spPr>
      </p:pic>
      <p:pic>
        <p:nvPicPr>
          <p:cNvPr id="8" name="Picture 4" descr="http://i.universumfilm.de/resources/titles/4885/title/Appleseed_Szenenbilder_02.600x600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19"/>
          <a:stretch/>
        </p:blipFill>
        <p:spPr bwMode="auto">
          <a:xfrm>
            <a:off x="5606144" y="1286455"/>
            <a:ext cx="5697582" cy="4285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586" name="Picture 2" descr="http://th01.deviantart.net/fs51/PRE/i/2009/302/9/7/The_Iron_Giant_by_LuigiL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7" t="12662" r="26840" b="7049"/>
          <a:stretch/>
        </p:blipFill>
        <p:spPr bwMode="auto">
          <a:xfrm>
            <a:off x="5601810" y="1287262"/>
            <a:ext cx="5708341" cy="427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23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0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8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Spiele: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Ultimate Spider-Man</a:t>
            </a:r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25" y="1286456"/>
            <a:ext cx="7606665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62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8479857" y="6312387"/>
            <a:ext cx="2388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Folie 0</a:t>
            </a:r>
            <a:fld id="{8DD50387-20FF-4AF3-B9A0-C8391161C94C}" type="slidenum">
              <a:rPr lang="de-DE" sz="2800" smtClean="0">
                <a:solidFill>
                  <a:schemeClr val="bg1"/>
                </a:solidFill>
              </a:rPr>
              <a:pPr/>
              <a:t>9</a:t>
            </a:fld>
            <a:r>
              <a:rPr lang="de-DE" sz="2800" dirty="0" smtClean="0">
                <a:solidFill>
                  <a:schemeClr val="bg1"/>
                </a:solidFill>
              </a:rPr>
              <a:t> von </a:t>
            </a:r>
            <a:r>
              <a:rPr lang="de-DE" sz="28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78029"/>
          </a:xfrm>
        </p:spPr>
        <p:txBody>
          <a:bodyPr anchor="ctr" anchorCtr="0">
            <a:normAutofit/>
          </a:bodyPr>
          <a:lstStyle/>
          <a:p>
            <a:pPr algn="l"/>
            <a:r>
              <a:rPr lang="de-DE" sz="4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Beispiele</a:t>
            </a:r>
            <a:endParaRPr lang="de-DE" sz="5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269966" y="6374674"/>
            <a:ext cx="4162697" cy="383177"/>
          </a:xfrm>
          <a:prstGeom prst="rect">
            <a:avLst/>
          </a:prstGeom>
          <a:solidFill>
            <a:srgbClr val="7BB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9966" y="6330779"/>
            <a:ext cx="35489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Visuelle Effekte SoSe14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574890" y="1788072"/>
            <a:ext cx="60523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Spiele: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Ultimate </a:t>
            </a:r>
            <a:r>
              <a:rPr lang="de-DE" b="1" dirty="0" smtClean="0"/>
              <a:t>Spider-Man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/>
              <a:t>XIII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endParaRPr lang="de-DE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25" y="1286456"/>
            <a:ext cx="7606665" cy="42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66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733</Words>
  <Application>Microsoft Office PowerPoint</Application>
  <PresentationFormat>Breitbild</PresentationFormat>
  <Paragraphs>367</Paragraphs>
  <Slides>33</Slides>
  <Notes>33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Verdana</vt:lpstr>
      <vt:lpstr>Office Theme</vt:lpstr>
      <vt:lpstr> Cel-Shading</vt:lpstr>
      <vt:lpstr> Cel-Shading</vt:lpstr>
      <vt:lpstr> Gliederung</vt:lpstr>
      <vt:lpstr> Beispiele</vt:lpstr>
      <vt:lpstr> Beispiele</vt:lpstr>
      <vt:lpstr> Beispiele</vt:lpstr>
      <vt:lpstr> Beispiele</vt:lpstr>
      <vt:lpstr> Beispiele</vt:lpstr>
      <vt:lpstr> Beispiele</vt:lpstr>
      <vt:lpstr> Beispiele</vt:lpstr>
      <vt:lpstr> Beispiele</vt:lpstr>
      <vt:lpstr> Beispiele</vt:lpstr>
      <vt:lpstr> Beispiele</vt:lpstr>
      <vt:lpstr> Beispiele</vt:lpstr>
      <vt:lpstr> Beispiele</vt:lpstr>
      <vt:lpstr> Beispiele</vt:lpstr>
      <vt:lpstr> Beispiele</vt:lpstr>
      <vt:lpstr> Technik</vt:lpstr>
      <vt:lpstr> Technik</vt:lpstr>
      <vt:lpstr> Technik</vt:lpstr>
      <vt:lpstr> Technik</vt:lpstr>
      <vt:lpstr> Technik</vt:lpstr>
      <vt:lpstr> Technik</vt:lpstr>
      <vt:lpstr> Umsetzung</vt:lpstr>
      <vt:lpstr> Umsetzung</vt:lpstr>
      <vt:lpstr> Umsetzung</vt:lpstr>
      <vt:lpstr> Vorhaben</vt:lpstr>
      <vt:lpstr> Vorhaben</vt:lpstr>
      <vt:lpstr> Vorhaben</vt:lpstr>
      <vt:lpstr> Vorhaben</vt:lpstr>
      <vt:lpstr> Vorhaben</vt:lpstr>
      <vt:lpstr> Quellen &amp; Weiterführendes</vt:lpstr>
      <vt:lpstr> Quellen &amp; Weiterführendes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Deffered Shading</dc:title>
  <dc:creator>Mathias Jäger</dc:creator>
  <cp:lastModifiedBy>fdai3253</cp:lastModifiedBy>
  <cp:revision>93</cp:revision>
  <dcterms:created xsi:type="dcterms:W3CDTF">2014-04-10T05:36:01Z</dcterms:created>
  <dcterms:modified xsi:type="dcterms:W3CDTF">2014-07-03T12:34:48Z</dcterms:modified>
</cp:coreProperties>
</file>

<file path=docProps/thumbnail.jpeg>
</file>